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ukta" panose="020B0604020202020204" charset="0"/>
      <p:regular r:id="rId15"/>
    </p:embeddedFont>
    <p:embeddedFont>
      <p:font typeface="Prompt" panose="020B0604020202020204" charset="-3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98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640919"/>
            <a:ext cx="7415927" cy="189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Zomato Project Analysis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864037" y="3903821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Welcome to the Zomato Project Analysis! This presentation will delve into the insights gained from analyzing a dataset containing restaurant information, customer votes, ratings, and order modes. We will utilize Python for data exploration and visualization to gain a deeper understanding of the trends within the Zomato platform.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175177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7" y="6182797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6156722"/>
            <a:ext cx="2685217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By Utkarsh Kashyap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6838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Data Overview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424470"/>
            <a:ext cx="7415927" cy="4436745"/>
          </a:xfrm>
          <a:prstGeom prst="roundRect">
            <a:avLst>
              <a:gd name="adj" fmla="val 233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2439710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2493" y="2595443"/>
            <a:ext cx="97964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Restaurant Name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093393" y="2595443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Cuisine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570482" y="2595443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Votes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1047571" y="2595443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Rating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2524661" y="2595443"/>
            <a:ext cx="97964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Order Mode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65677" y="3541276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612493" y="3697010"/>
            <a:ext cx="97964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Restaurant A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8093393" y="3697010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Indian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9570482" y="3697010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150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1047571" y="3697010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4.2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2524661" y="3697010"/>
            <a:ext cx="97964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Online</a:t>
            </a:r>
            <a:endParaRPr lang="en-US" sz="1900" dirty="0"/>
          </a:p>
        </p:txBody>
      </p:sp>
      <p:sp>
        <p:nvSpPr>
          <p:cNvPr id="17" name="Shape 14"/>
          <p:cNvSpPr/>
          <p:nvPr/>
        </p:nvSpPr>
        <p:spPr>
          <a:xfrm>
            <a:off x="6365677" y="4642842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612493" y="4798576"/>
            <a:ext cx="97964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Restaurant B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8093393" y="4798576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Chinese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9570482" y="4798576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200</a:t>
            </a: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11047571" y="4798576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3.8</a:t>
            </a:r>
            <a:endParaRPr lang="en-US" sz="1900" dirty="0"/>
          </a:p>
        </p:txBody>
      </p:sp>
      <p:sp>
        <p:nvSpPr>
          <p:cNvPr id="22" name="Text 19"/>
          <p:cNvSpPr/>
          <p:nvPr/>
        </p:nvSpPr>
        <p:spPr>
          <a:xfrm>
            <a:off x="12524661" y="4798576"/>
            <a:ext cx="97964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Offline</a:t>
            </a:r>
            <a:endParaRPr lang="en-US" sz="1900" dirty="0"/>
          </a:p>
        </p:txBody>
      </p:sp>
      <p:sp>
        <p:nvSpPr>
          <p:cNvPr id="23" name="Shape 20"/>
          <p:cNvSpPr/>
          <p:nvPr/>
        </p:nvSpPr>
        <p:spPr>
          <a:xfrm>
            <a:off x="6365677" y="57444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6612493" y="5900142"/>
            <a:ext cx="97964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Restaurant C</a:t>
            </a:r>
            <a:endParaRPr lang="en-US" sz="1900" dirty="0"/>
          </a:p>
        </p:txBody>
      </p:sp>
      <p:sp>
        <p:nvSpPr>
          <p:cNvPr id="25" name="Text 22"/>
          <p:cNvSpPr/>
          <p:nvPr/>
        </p:nvSpPr>
        <p:spPr>
          <a:xfrm>
            <a:off x="8093393" y="5900142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Italian</a:t>
            </a:r>
            <a:endParaRPr lang="en-US" sz="1900" dirty="0"/>
          </a:p>
        </p:txBody>
      </p:sp>
      <p:sp>
        <p:nvSpPr>
          <p:cNvPr id="26" name="Text 23"/>
          <p:cNvSpPr/>
          <p:nvPr/>
        </p:nvSpPr>
        <p:spPr>
          <a:xfrm>
            <a:off x="9570482" y="5900142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180</a:t>
            </a:r>
            <a:endParaRPr lang="en-US" sz="1900" dirty="0"/>
          </a:p>
        </p:txBody>
      </p:sp>
      <p:sp>
        <p:nvSpPr>
          <p:cNvPr id="27" name="Text 24"/>
          <p:cNvSpPr/>
          <p:nvPr/>
        </p:nvSpPr>
        <p:spPr>
          <a:xfrm>
            <a:off x="11047571" y="5900142"/>
            <a:ext cx="9758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4.0</a:t>
            </a:r>
            <a:endParaRPr lang="en-US" sz="1900" dirty="0"/>
          </a:p>
        </p:txBody>
      </p:sp>
      <p:sp>
        <p:nvSpPr>
          <p:cNvPr id="28" name="Text 25"/>
          <p:cNvSpPr/>
          <p:nvPr/>
        </p:nvSpPr>
        <p:spPr>
          <a:xfrm>
            <a:off x="12524661" y="5900142"/>
            <a:ext cx="97964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Online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3523" y="628412"/>
            <a:ext cx="7549753" cy="1265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Data Cleaning and Preparation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609874" y="2235160"/>
            <a:ext cx="30480" cy="5365909"/>
          </a:xfrm>
          <a:prstGeom prst="roundRect">
            <a:avLst>
              <a:gd name="adj" fmla="val 313845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850856" y="2732365"/>
            <a:ext cx="797123" cy="30480"/>
          </a:xfrm>
          <a:prstGeom prst="roundRect">
            <a:avLst>
              <a:gd name="adj" fmla="val 313845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368891" y="2491383"/>
            <a:ext cx="512445" cy="512445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68321" y="2595682"/>
            <a:ext cx="113586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877770" y="2462808"/>
            <a:ext cx="253067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Duplicate Removal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877770" y="2915722"/>
            <a:ext cx="5955506" cy="728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Identifying and eliminating duplicate restaurant entries to ensure data accuracy and prevent bias.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50856" y="4596884"/>
            <a:ext cx="797123" cy="30480"/>
          </a:xfrm>
          <a:prstGeom prst="roundRect">
            <a:avLst>
              <a:gd name="adj" fmla="val 313845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368891" y="4355902"/>
            <a:ext cx="512445" cy="512445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36293" y="4460200"/>
            <a:ext cx="177641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877770" y="4327327"/>
            <a:ext cx="309336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Missing Value Imputation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877770" y="4780240"/>
            <a:ext cx="5955506" cy="728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Addressing missing values in columns like votes, ratings, and order mode using appropriate imputation techniques.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50856" y="6461403"/>
            <a:ext cx="797123" cy="30480"/>
          </a:xfrm>
          <a:prstGeom prst="roundRect">
            <a:avLst>
              <a:gd name="adj" fmla="val 313845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8891" y="6220420"/>
            <a:ext cx="512445" cy="512445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7008" y="6324719"/>
            <a:ext cx="176212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877770" y="6191845"/>
            <a:ext cx="2847380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Format Standardization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877770" y="6644759"/>
            <a:ext cx="5955506" cy="728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Converting data formats to ensure consistency across the dataset for easier analysis and visualization.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547" y="762595"/>
            <a:ext cx="6685240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Restaurant Type Distribution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758547" y="1933575"/>
            <a:ext cx="487680" cy="487680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8333" y="2032873"/>
            <a:ext cx="108109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462921" y="1933575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Dining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462921" y="2364581"/>
            <a:ext cx="6922532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Represents the majority of restaurants, offering a full-service dining experience.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58547" y="3518773"/>
            <a:ext cx="487680" cy="487680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17853" y="3618071"/>
            <a:ext cx="169069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1462921" y="3518773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Fast Food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462921" y="3949779"/>
            <a:ext cx="6922532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Popular choice for quick and casual meals, often with a focus on affordability and convenience.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547" y="5103971"/>
            <a:ext cx="487680" cy="487680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18567" y="5203269"/>
            <a:ext cx="167640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1462921" y="5103971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Cafes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462921" y="5534978"/>
            <a:ext cx="6922532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Serve beverages like coffee, tea, and pastries, along with light meals.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758547" y="6342340"/>
            <a:ext cx="487680" cy="487680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14400" y="6441638"/>
            <a:ext cx="175974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4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1462921" y="6342340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Others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462921" y="6773347"/>
            <a:ext cx="6922532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Includes a variety of restaurant types beyond the main categories, such as bakeries, ice cream shops, and more.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1356" y="246483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Vote Analysis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321356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Dining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1321356" y="4357449"/>
            <a:ext cx="35939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High vote count, reflecting the popularity of full-service restaurants among customers.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525095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Fast Food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525095" y="4357449"/>
            <a:ext cx="35939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Significantly high vote count, indicating the popularity of fast food options for quick meals.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728835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Cafes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728835" y="4357449"/>
            <a:ext cx="35939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Moderate vote count, showcasing the appeal of cafes for casual gatherings and coffee lovers.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5697" y="847606"/>
            <a:ext cx="5179457" cy="647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Rating Distribution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815697" y="1844516"/>
            <a:ext cx="7512606" cy="1690449"/>
          </a:xfrm>
          <a:prstGeom prst="roundRect">
            <a:avLst>
              <a:gd name="adj" fmla="val 579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6323" y="2085142"/>
            <a:ext cx="2589728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Majority of Ratings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056323" y="2548533"/>
            <a:ext cx="7031355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The majority of restaurants fall within a rating range of 3.25 to 4.00, indicating a generally positive customer experience.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815697" y="3767971"/>
            <a:ext cx="7512606" cy="1690449"/>
          </a:xfrm>
          <a:prstGeom prst="roundRect">
            <a:avLst>
              <a:gd name="adj" fmla="val 579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56323" y="4008596"/>
            <a:ext cx="2589728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High Ratings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56323" y="4471988"/>
            <a:ext cx="7031355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A notable number of restaurants achieve ratings above 4.00, showcasing exceptional customer satisfaction.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15697" y="5691426"/>
            <a:ext cx="7512606" cy="1690449"/>
          </a:xfrm>
          <a:prstGeom prst="roundRect">
            <a:avLst>
              <a:gd name="adj" fmla="val 579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56323" y="5932051"/>
            <a:ext cx="2589728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Lower Ratings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056323" y="6395442"/>
            <a:ext cx="7031355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A smaller portion of restaurants receive ratings below 3.25, indicating areas for improvement in service, quality, or overall experience.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2842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Mode of Orders (Online/Offline)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2470309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33343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Offline Orders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864037" y="3825359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Higher average ratings suggest a potentially better customer experience for offline orders.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5356027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64037" y="62200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Online Orders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864037" y="6711077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Lower average ratings compared to offline orders may indicate areas for improvement in online order fulfillment, delivery, or customer service.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1356" y="450175"/>
            <a:ext cx="6485096" cy="454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85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Key Findings and Recommendations</a:t>
            </a:r>
            <a:endParaRPr lang="en-US" sz="2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356" y="1232059"/>
            <a:ext cx="818317" cy="13094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385179" y="1395651"/>
            <a:ext cx="2616637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Dining Restaurants Popularity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2385179" y="1721168"/>
            <a:ext cx="10923865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Dining restaurants dominate in terms of customer orders and votes, indicating a strong preference for full-service dining experiences.</a:t>
            </a:r>
            <a:endParaRPr lang="en-US" sz="12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356" y="2541508"/>
            <a:ext cx="818317" cy="130944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85179" y="2705100"/>
            <a:ext cx="1818680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Rating Consistency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2385179" y="3030617"/>
            <a:ext cx="10923865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Most restaurants fall within a consistent rating range of 3.25 to 4.00, suggesting a generally positive perception of the platform.</a:t>
            </a:r>
            <a:endParaRPr lang="en-US" sz="12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1356" y="3850958"/>
            <a:ext cx="818317" cy="130944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385179" y="4014549"/>
            <a:ext cx="2207776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Offline Order Advantage</a:t>
            </a:r>
            <a:endParaRPr lang="en-US" sz="1400" dirty="0"/>
          </a:p>
        </p:txBody>
      </p:sp>
      <p:sp>
        <p:nvSpPr>
          <p:cNvPr id="11" name="Text 6"/>
          <p:cNvSpPr/>
          <p:nvPr/>
        </p:nvSpPr>
        <p:spPr>
          <a:xfrm>
            <a:off x="2385179" y="4340066"/>
            <a:ext cx="10923865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Offline orders consistently receive higher average ratings, indicating a possible need to improve online order processes.</a:t>
            </a:r>
            <a:endParaRPr lang="en-US" sz="12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1356" y="5160407"/>
            <a:ext cx="818317" cy="130944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385179" y="5323999"/>
            <a:ext cx="249828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Focus on Online Experience</a:t>
            </a:r>
            <a:endParaRPr lang="en-US" sz="1400" dirty="0"/>
          </a:p>
        </p:txBody>
      </p:sp>
      <p:sp>
        <p:nvSpPr>
          <p:cNvPr id="14" name="Text 8"/>
          <p:cNvSpPr/>
          <p:nvPr/>
        </p:nvSpPr>
        <p:spPr>
          <a:xfrm>
            <a:off x="2385179" y="5649516"/>
            <a:ext cx="10923865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Enhance online order experience to improve customer satisfaction and boost ratings.</a:t>
            </a:r>
            <a:endParaRPr lang="en-US" sz="12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1356" y="6469856"/>
            <a:ext cx="818317" cy="130944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385179" y="6633448"/>
            <a:ext cx="1849279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Marketing Strategies</a:t>
            </a:r>
            <a:endParaRPr lang="en-US" sz="1400" dirty="0"/>
          </a:p>
        </p:txBody>
      </p:sp>
      <p:sp>
        <p:nvSpPr>
          <p:cNvPr id="17" name="Text 10"/>
          <p:cNvSpPr/>
          <p:nvPr/>
        </p:nvSpPr>
        <p:spPr>
          <a:xfrm>
            <a:off x="2385179" y="6958965"/>
            <a:ext cx="10923865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Leverage the popularity of dining restaurants through targeted marketing strategies.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502</Words>
  <Application>Microsoft Office PowerPoint</Application>
  <PresentationFormat>Custom</PresentationFormat>
  <Paragraphs>85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Prompt</vt:lpstr>
      <vt:lpstr>Calibri</vt:lpstr>
      <vt:lpstr>Arial</vt:lpstr>
      <vt:lpstr>Mukta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Utkarsh</cp:lastModifiedBy>
  <cp:revision>2</cp:revision>
  <dcterms:created xsi:type="dcterms:W3CDTF">2024-09-19T05:22:48Z</dcterms:created>
  <dcterms:modified xsi:type="dcterms:W3CDTF">2024-09-19T05:24:58Z</dcterms:modified>
</cp:coreProperties>
</file>